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322" r:id="rId2"/>
    <p:sldId id="323" r:id="rId3"/>
    <p:sldId id="317" r:id="rId4"/>
    <p:sldId id="318" r:id="rId5"/>
    <p:sldId id="328" r:id="rId6"/>
    <p:sldId id="331" r:id="rId7"/>
    <p:sldId id="341" r:id="rId8"/>
    <p:sldId id="329" r:id="rId9"/>
    <p:sldId id="330" r:id="rId10"/>
    <p:sldId id="342" r:id="rId11"/>
    <p:sldId id="325" r:id="rId12"/>
    <p:sldId id="276" r:id="rId13"/>
    <p:sldId id="338" r:id="rId14"/>
    <p:sldId id="337" r:id="rId15"/>
    <p:sldId id="339" r:id="rId16"/>
    <p:sldId id="335" r:id="rId17"/>
    <p:sldId id="320" r:id="rId18"/>
    <p:sldId id="336" r:id="rId19"/>
    <p:sldId id="326" r:id="rId20"/>
    <p:sldId id="311" r:id="rId21"/>
    <p:sldId id="295" r:id="rId22"/>
    <p:sldId id="333" r:id="rId23"/>
    <p:sldId id="298" r:id="rId24"/>
    <p:sldId id="340" r:id="rId25"/>
    <p:sldId id="291" r:id="rId26"/>
    <p:sldId id="292" r:id="rId27"/>
    <p:sldId id="290" r:id="rId28"/>
    <p:sldId id="289" r:id="rId29"/>
    <p:sldId id="334" r:id="rId30"/>
    <p:sldId id="324" r:id="rId31"/>
    <p:sldId id="284" r:id="rId32"/>
    <p:sldId id="327" r:id="rId33"/>
    <p:sldId id="306" r:id="rId34"/>
    <p:sldId id="275" r:id="rId35"/>
    <p:sldId id="303" r:id="rId36"/>
    <p:sldId id="305" r:id="rId37"/>
    <p:sldId id="279" r:id="rId38"/>
    <p:sldId id="280" r:id="rId39"/>
    <p:sldId id="309" r:id="rId40"/>
    <p:sldId id="314" r:id="rId4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824"/>
    <a:srgbClr val="006600"/>
    <a:srgbClr val="9A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20" y="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D646-37FF-4470-B7DD-52444EAC31BD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C626-1A03-4FAD-B696-4D0E059D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5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6A1A58C-2526-493C-B052-80BBDC3F7180}" type="datetimeFigureOut">
              <a:rPr lang="ru-RU" smtClean="0"/>
              <a:t>30.08.21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2BFF206-032B-484E-A086-E0037CE023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5.pn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1.jp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5.pn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5.png"/><Relationship Id="rId4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для печати\DJI_0817.jpg" id="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 r="-29"/>
          <a:stretch/>
        </p:blipFill>
        <p:spPr bwMode="auto">
          <a:xfrm>
            <a:off x="3605040" y="14207"/>
            <a:ext cx="5538960" cy="6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5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7983"/>
            <a:ext cx="3991296" cy="54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0518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ownloads\IMG_5408.jpg" id="3075" name="Picture 3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 r="10"/>
          <a:stretch/>
        </p:blipFill>
        <p:spPr bwMode="auto">
          <a:xfrm>
            <a:off x="284177" y="548680"/>
            <a:ext cx="864057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4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5877272"/>
            <a:ext cx="6393683" cy="504056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/>
              <a:t>Реконструкция моста на ул. Красноармейская</a:t>
            </a:r>
          </a:p>
        </p:txBody>
      </p:sp>
    </p:spTree>
    <p:extLst>
      <p:ext uri="{BB962C8B-B14F-4D97-AF65-F5344CB8AC3E}">
        <p14:creationId xmlns:p14="http://schemas.microsoft.com/office/powerpoint/2010/main" val="2578798875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0\06_2020\2020_06_15_Катают строителей\для интернета\NTG_2248.jpg"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 r="7"/>
          <a:stretch/>
        </p:blipFill>
        <p:spPr bwMode="auto">
          <a:xfrm>
            <a:off x="251520" y="476672"/>
            <a:ext cx="875773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5949280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Национальный проект «Безопасные качественные дороги»</a:t>
            </a:r>
            <a:endParaRPr dirty="0" lang="ru-RU"/>
          </a:p>
        </p:txBody>
      </p:sp>
      <p:pic>
        <p:nvPicPr>
          <p:cNvPr descr="C:\Users\upr_inf5\Desktop\ЛОГО_ПНГ.png" id="5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29323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ПРЕЗЕНТАЦИЯ\NTG_2207.jpg" id="4" name="Picture 8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/>
          <a:stretch/>
        </p:blipFill>
        <p:spPr bwMode="auto">
          <a:xfrm>
            <a:off x="284177" y="553244"/>
            <a:ext cx="42764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4404.jpg" id="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3501008"/>
            <a:ext cx="4255179" cy="28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8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6512" y="6077779"/>
            <a:ext cx="458903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Улица Бригадная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553244"/>
            <a:ext cx="39674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1400"/>
              <a:t>2019 год</a:t>
            </a:r>
          </a:p>
          <a:p>
            <a:pPr algn="ctr"/>
            <a:r>
              <a:rPr dirty="0" lang="ru-RU" sz="1400"/>
              <a:t> </a:t>
            </a:r>
          </a:p>
          <a:p>
            <a:r>
              <a:rPr b="1" dirty="0" lang="ru-RU" sz="1400"/>
              <a:t>Дзержинский район</a:t>
            </a:r>
          </a:p>
          <a:p>
            <a:r>
              <a:rPr dirty="0" lang="ru-RU" smtClean="0" sz="1400"/>
              <a:t>- Восточное </a:t>
            </a:r>
            <a:r>
              <a:rPr dirty="0" lang="ru-RU" sz="1400"/>
              <a:t>шоссе</a:t>
            </a:r>
          </a:p>
          <a:p>
            <a:r>
              <a:rPr dirty="0" lang="ru-RU" sz="1400"/>
              <a:t>- Северное шоссе</a:t>
            </a:r>
          </a:p>
          <a:p>
            <a:r>
              <a:rPr dirty="0" lang="ru-RU" sz="1400"/>
              <a:t>- пр. Вагоностроителей </a:t>
            </a:r>
          </a:p>
          <a:p>
            <a:r>
              <a:rPr dirty="0" lang="ru-RU" sz="1400"/>
              <a:t>- ул. Правды </a:t>
            </a:r>
          </a:p>
          <a:p>
            <a:r>
              <a:rPr dirty="0" lang="ru-RU" sz="1400"/>
              <a:t>- ул. Тимирязева </a:t>
            </a:r>
          </a:p>
          <a:p>
            <a:r>
              <a:rPr dirty="0" lang="ru-RU" sz="1400"/>
              <a:t>- проезд Садоводов</a:t>
            </a:r>
          </a:p>
          <a:p>
            <a:r>
              <a:rPr dirty="0" lang="ru-RU" sz="1400"/>
              <a:t>- </a:t>
            </a:r>
            <a:r>
              <a:rPr dirty="0" err="1" lang="ru-RU" sz="1400"/>
              <a:t>ул.Окунева</a:t>
            </a:r>
            <a:r>
              <a:rPr dirty="0" lang="ru-RU" sz="1400"/>
              <a:t> </a:t>
            </a:r>
          </a:p>
          <a:p>
            <a:r>
              <a:rPr dirty="0" lang="ru-RU" sz="1400"/>
              <a:t>- ул. Басова</a:t>
            </a:r>
          </a:p>
          <a:p>
            <a:r>
              <a:rPr dirty="0" lang="ru-RU" sz="1400"/>
              <a:t>- ул. </a:t>
            </a:r>
            <a:r>
              <a:rPr dirty="0" lang="ru-RU" smtClean="0" sz="1400"/>
              <a:t>Хвойная</a:t>
            </a:r>
            <a:r>
              <a:rPr dirty="0" lang="en-US" sz="1400"/>
              <a:t> </a:t>
            </a:r>
            <a:endParaRPr dirty="0" lang="ru-RU" sz="1400"/>
          </a:p>
          <a:p>
            <a:pPr algn="r"/>
            <a:r>
              <a:rPr b="1" dirty="0" lang="ru-RU" sz="1400"/>
              <a:t>Ленинский район</a:t>
            </a:r>
          </a:p>
          <a:p>
            <a:pPr algn="r"/>
            <a:r>
              <a:rPr dirty="0" lang="ru-RU" sz="1400"/>
              <a:t> </a:t>
            </a:r>
            <a:r>
              <a:rPr dirty="0" lang="ru-RU" smtClean="0" sz="1400"/>
              <a:t>- </a:t>
            </a:r>
            <a:r>
              <a:rPr dirty="0" lang="ru-RU" sz="1400"/>
              <a:t>ул. Уральская</a:t>
            </a:r>
          </a:p>
          <a:p>
            <a:pPr algn="r"/>
            <a:r>
              <a:rPr dirty="0" lang="ru-RU" sz="1400"/>
              <a:t>- ул. </a:t>
            </a:r>
            <a:r>
              <a:rPr dirty="0" err="1" lang="ru-RU" sz="1400"/>
              <a:t>Вязовская</a:t>
            </a:r>
            <a:endParaRPr dirty="0" lang="ru-RU" sz="1400"/>
          </a:p>
          <a:p>
            <a:pPr algn="r"/>
            <a:r>
              <a:rPr dirty="0" lang="ru-RU" sz="1400"/>
              <a:t>- ул. Азовская</a:t>
            </a:r>
          </a:p>
          <a:p>
            <a:pPr algn="r"/>
            <a:r>
              <a:rPr dirty="0" lang="ru-RU" sz="1400"/>
              <a:t>- ул. Жуковского</a:t>
            </a:r>
          </a:p>
          <a:p>
            <a:pPr algn="r"/>
            <a:r>
              <a:rPr dirty="0" lang="ru-RU" sz="1400"/>
              <a:t>- ул. Крымская </a:t>
            </a:r>
          </a:p>
          <a:p>
            <a:pPr algn="r"/>
            <a:r>
              <a:rPr dirty="0" lang="ru-RU" sz="1400"/>
              <a:t>- ул. Ломоносова</a:t>
            </a:r>
          </a:p>
          <a:p>
            <a:pPr algn="r"/>
            <a:r>
              <a:rPr dirty="0" lang="ru-RU" sz="1400"/>
              <a:t>- ул. Учительская</a:t>
            </a:r>
          </a:p>
          <a:p>
            <a:pPr algn="r"/>
            <a:r>
              <a:rPr dirty="0" lang="ru-RU" sz="1400"/>
              <a:t>- ул. Гагарина</a:t>
            </a:r>
          </a:p>
          <a:p>
            <a:pPr algn="r"/>
            <a:r>
              <a:rPr dirty="0" lang="ru-RU" sz="1400"/>
              <a:t>- ул. Челюскинцев</a:t>
            </a:r>
          </a:p>
          <a:p>
            <a:r>
              <a:rPr dirty="0" lang="ru-RU" sz="1400"/>
              <a:t> </a:t>
            </a:r>
            <a:r>
              <a:rPr b="1" dirty="0" err="1" lang="ru-RU" smtClean="0" sz="1400"/>
              <a:t>Тагилстроевский</a:t>
            </a:r>
            <a:r>
              <a:rPr b="1" dirty="0" lang="ru-RU" smtClean="0" sz="1400"/>
              <a:t> </a:t>
            </a:r>
            <a:r>
              <a:rPr b="1" dirty="0" lang="ru-RU" sz="1400"/>
              <a:t>район</a:t>
            </a:r>
          </a:p>
          <a:p>
            <a:r>
              <a:rPr dirty="0" lang="ru-RU" sz="1400"/>
              <a:t> </a:t>
            </a:r>
            <a:r>
              <a:rPr dirty="0" lang="ru-RU" smtClean="0" sz="1400"/>
              <a:t>- </a:t>
            </a:r>
            <a:r>
              <a:rPr dirty="0" lang="ru-RU" sz="1400"/>
              <a:t>ул. Металлургов</a:t>
            </a:r>
          </a:p>
          <a:p>
            <a:r>
              <a:rPr dirty="0" lang="ru-RU" sz="1400"/>
              <a:t>- ул. Товарный двор</a:t>
            </a:r>
          </a:p>
          <a:p>
            <a:r>
              <a:rPr dirty="0" lang="ru-RU" sz="1400"/>
              <a:t>- ул. Кулибина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392" y="529303"/>
            <a:ext cx="458903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Дороги, отремонтированные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149458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2020\09_2020\2020_09_25_приемка дорог\2020_09_25_приемка дорог\NTG_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96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6021288"/>
            <a:ext cx="7473803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Парковая скульптура на ул. Бригадная</a:t>
            </a:r>
          </a:p>
        </p:txBody>
      </p:sp>
    </p:spTree>
    <p:extLst>
      <p:ext uri="{BB962C8B-B14F-4D97-AF65-F5344CB8AC3E}">
        <p14:creationId xmlns:p14="http://schemas.microsoft.com/office/powerpoint/2010/main" val="1505771044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ПРЕЗЕНТАЦИЯ\NTG_1970.jpg" id="6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6" y="404664"/>
            <a:ext cx="4348452" cy="29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4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7781" y="260648"/>
            <a:ext cx="458903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Дороги, отремонтированные в 2020 году</a:t>
            </a:r>
          </a:p>
        </p:txBody>
      </p:sp>
      <p:pic>
        <p:nvPicPr>
          <p:cNvPr descr="C:\Users\upr_inf5\Desktop\ПРЕЗЕНТАЦИЯ\IMG_7241.jpg" id="7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/>
          <a:stretch/>
        </p:blipFill>
        <p:spPr bwMode="auto">
          <a:xfrm>
            <a:off x="240586" y="3501008"/>
            <a:ext cx="4255179" cy="29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692696"/>
            <a:ext cx="3870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b="1" dirty="0" lang="ru-RU" sz="1400"/>
              <a:t>Дзержинский район</a:t>
            </a:r>
          </a:p>
          <a:p>
            <a:pPr algn="r"/>
            <a:r>
              <a:rPr dirty="0" lang="ru-RU" sz="1400"/>
              <a:t>- улица Окунева </a:t>
            </a:r>
          </a:p>
          <a:p>
            <a:pPr algn="r"/>
            <a:r>
              <a:rPr dirty="0" lang="ru-RU" sz="1400"/>
              <a:t>- улица Свердлова </a:t>
            </a:r>
          </a:p>
          <a:p>
            <a:pPr algn="r"/>
            <a:r>
              <a:rPr dirty="0" lang="ru-RU" sz="1400"/>
              <a:t>- улица Юности </a:t>
            </a:r>
          </a:p>
          <a:p>
            <a:pPr algn="r"/>
            <a:r>
              <a:rPr dirty="0" lang="ru-RU" sz="1400"/>
              <a:t>- улица Алтайская</a:t>
            </a:r>
          </a:p>
          <a:p>
            <a:pPr algn="r"/>
            <a:r>
              <a:rPr dirty="0" lang="ru-RU" sz="1400"/>
              <a:t>- улица Чайковского </a:t>
            </a:r>
          </a:p>
          <a:p>
            <a:pPr algn="r"/>
            <a:r>
              <a:rPr dirty="0" lang="ru-RU" sz="1400"/>
              <a:t>- улица Цементная </a:t>
            </a:r>
          </a:p>
          <a:p>
            <a:r>
              <a:rPr b="1" dirty="0" lang="ru-RU" sz="1400"/>
              <a:t> </a:t>
            </a:r>
            <a:r>
              <a:rPr b="1" dirty="0" lang="ru-RU" smtClean="0" sz="1400"/>
              <a:t>Ленинский </a:t>
            </a:r>
            <a:r>
              <a:rPr b="1" dirty="0" lang="ru-RU" sz="1400"/>
              <a:t>район</a:t>
            </a:r>
          </a:p>
          <a:p>
            <a:r>
              <a:rPr dirty="0" lang="ru-RU" sz="1400"/>
              <a:t>- улица </a:t>
            </a:r>
            <a:r>
              <a:rPr dirty="0" err="1" lang="ru-RU" sz="1400"/>
              <a:t>Горошникова</a:t>
            </a:r>
            <a:r>
              <a:rPr dirty="0" lang="ru-RU" sz="1400"/>
              <a:t> </a:t>
            </a:r>
          </a:p>
          <a:p>
            <a:r>
              <a:rPr dirty="0" lang="ru-RU" sz="1400"/>
              <a:t>- проспект Строителей</a:t>
            </a:r>
          </a:p>
          <a:p>
            <a:r>
              <a:rPr dirty="0" lang="ru-RU" sz="1400"/>
              <a:t>- улица </a:t>
            </a:r>
            <a:r>
              <a:rPr dirty="0" lang="ru-RU" smtClean="0" sz="1400"/>
              <a:t>Черных, </a:t>
            </a:r>
            <a:r>
              <a:rPr dirty="0" err="1" lang="ru-RU" smtClean="0" sz="1400"/>
              <a:t>Тагильская</a:t>
            </a:r>
            <a:r>
              <a:rPr dirty="0" lang="ru-RU" smtClean="0" sz="1400"/>
              <a:t>, Кирова</a:t>
            </a:r>
            <a:endParaRPr dirty="0" lang="ru-RU" sz="1400"/>
          </a:p>
          <a:p>
            <a:r>
              <a:rPr dirty="0" lang="ru-RU" sz="1400"/>
              <a:t>- улица Береговая-Ударная</a:t>
            </a:r>
          </a:p>
          <a:p>
            <a:r>
              <a:rPr dirty="0" lang="ru-RU" sz="1400"/>
              <a:t>- улица Геологов</a:t>
            </a:r>
          </a:p>
          <a:p>
            <a:r>
              <a:rPr dirty="0" lang="ru-RU" sz="1400"/>
              <a:t>- дорога к санаторию «Сосновый Бор»</a:t>
            </a:r>
          </a:p>
          <a:p>
            <a:r>
              <a:rPr dirty="0" lang="ru-RU" sz="1400"/>
              <a:t>- улица </a:t>
            </a:r>
            <a:r>
              <a:rPr dirty="0" lang="ru-RU" smtClean="0" sz="1400"/>
              <a:t>Бригадная, Заречная,  Серова</a:t>
            </a:r>
            <a:endParaRPr dirty="0" lang="ru-RU" sz="1400"/>
          </a:p>
          <a:p>
            <a:r>
              <a:rPr dirty="0" lang="ru-RU" sz="1400"/>
              <a:t>- ул. Карла Либкнехта  </a:t>
            </a:r>
          </a:p>
          <a:p>
            <a:pPr algn="r"/>
            <a:r>
              <a:rPr b="1" dirty="0" err="1" lang="ru-RU" sz="1400"/>
              <a:t>Тагилстроевский</a:t>
            </a:r>
            <a:r>
              <a:rPr b="1" dirty="0" lang="ru-RU" sz="1400"/>
              <a:t> район</a:t>
            </a:r>
          </a:p>
          <a:p>
            <a:pPr algn="r"/>
            <a:r>
              <a:rPr dirty="0" lang="ru-RU" sz="1400"/>
              <a:t>- улица Кулибина </a:t>
            </a:r>
          </a:p>
          <a:p>
            <a:pPr algn="r"/>
            <a:r>
              <a:rPr dirty="0" lang="ru-RU" sz="1400"/>
              <a:t>- улица Красногвардейская</a:t>
            </a:r>
          </a:p>
          <a:p>
            <a:pPr algn="r"/>
            <a:r>
              <a:rPr dirty="0" lang="ru-RU" sz="1400"/>
              <a:t>- проспект Уральский </a:t>
            </a:r>
          </a:p>
          <a:p>
            <a:pPr algn="r"/>
            <a:r>
              <a:rPr dirty="0" lang="ru-RU" sz="1400"/>
              <a:t>- улица Фестивальная</a:t>
            </a:r>
          </a:p>
          <a:p>
            <a:pPr algn="r"/>
            <a:r>
              <a:rPr dirty="0" lang="ru-RU" sz="1400"/>
              <a:t>- улица Дружинина</a:t>
            </a:r>
          </a:p>
          <a:p>
            <a:pPr algn="r"/>
            <a:r>
              <a:rPr dirty="0" lang="ru-RU" sz="1400"/>
              <a:t>- улица Красных Зорь </a:t>
            </a:r>
          </a:p>
          <a:p>
            <a:pPr algn="r"/>
            <a:r>
              <a:rPr dirty="0" lang="ru-RU" sz="1400"/>
              <a:t>- улица Шевченко </a:t>
            </a:r>
          </a:p>
          <a:p>
            <a:pPr algn="r"/>
            <a:r>
              <a:rPr dirty="0" lang="ru-RU" sz="1400"/>
              <a:t>- улица Пожарского</a:t>
            </a:r>
          </a:p>
          <a:p>
            <a:pPr algn="r"/>
            <a:r>
              <a:rPr dirty="0" lang="ru-RU" sz="1400"/>
              <a:t>- улица Матросова</a:t>
            </a:r>
          </a:p>
          <a:p>
            <a:pPr algn="r"/>
            <a:r>
              <a:rPr dirty="0" lang="ru-RU" sz="1400"/>
              <a:t>- </a:t>
            </a:r>
            <a:r>
              <a:rPr dirty="0" err="1" lang="ru-RU" sz="1400"/>
              <a:t>Черноисточинское</a:t>
            </a:r>
            <a:r>
              <a:rPr dirty="0" lang="ru-RU" sz="1400"/>
              <a:t> шоссе (местный проезд)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7038" y="6036029"/>
            <a:ext cx="458903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Улица Заречная</a:t>
            </a:r>
          </a:p>
        </p:txBody>
      </p:sp>
    </p:spTree>
    <p:extLst>
      <p:ext uri="{BB962C8B-B14F-4D97-AF65-F5344CB8AC3E}">
        <p14:creationId xmlns:p14="http://schemas.microsoft.com/office/powerpoint/2010/main" val="1700778213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ownloads\Telegram Desktop\photo_2021-08-10_14-21-24.jpg" id="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"/>
          <a:stretch/>
        </p:blipFill>
        <p:spPr bwMode="auto">
          <a:xfrm>
            <a:off x="611560" y="404664"/>
            <a:ext cx="3744416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ownloads\Telegram Desktop\photo_2021-08-10_14-21-31.jpg" id="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48680"/>
            <a:ext cx="4152989" cy="55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ownloads\Telegram Desktop\photo_2021-08-10_14-21-15.jpg" id="6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49371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6093296"/>
            <a:ext cx="7473803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Парковая скульптура на пр. Строителей</a:t>
            </a:r>
          </a:p>
        </p:txBody>
      </p:sp>
      <p:pic>
        <p:nvPicPr>
          <p:cNvPr descr="C:\Users\upr_inf5\Desktop\ЛОГО_ПНГ.png" id="8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0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:\Отд по работе со СМИ и ИА\Жернакова А.В\_фото\2021_07_22_объезд по дорогам\NTG_5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6" y="3458865"/>
            <a:ext cx="4069833" cy="2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Отд по работе со СМИ и ИА\Жернакова А.В\_фото\2021_07_22_объезд по дорогам\NTG_5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1" y="566580"/>
            <a:ext cx="4152230" cy="27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001516"/>
            <a:ext cx="4572000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Улица Энтузиастов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44998" y="6021288"/>
            <a:ext cx="458903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Улица Ильича</a:t>
            </a:r>
          </a:p>
        </p:txBody>
      </p:sp>
      <p:pic>
        <p:nvPicPr>
          <p:cNvPr id="12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87985" y="541860"/>
            <a:ext cx="4556015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Дороги 2021 года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0831" y="1052736"/>
            <a:ext cx="40376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Дзержинский район</a:t>
            </a:r>
          </a:p>
          <a:p>
            <a:r>
              <a:rPr lang="ru-RU" sz="1600" dirty="0"/>
              <a:t>- улица Калинина</a:t>
            </a:r>
          </a:p>
          <a:p>
            <a:r>
              <a:rPr lang="ru-RU" sz="1600" dirty="0"/>
              <a:t>- улица Энтузиастов</a:t>
            </a:r>
          </a:p>
          <a:p>
            <a:r>
              <a:rPr lang="ru-RU" sz="1600" dirty="0"/>
              <a:t>- улица Ильича</a:t>
            </a:r>
          </a:p>
          <a:p>
            <a:r>
              <a:rPr lang="ru-RU" sz="1600" dirty="0"/>
              <a:t> </a:t>
            </a:r>
          </a:p>
          <a:p>
            <a:pPr algn="r"/>
            <a:r>
              <a:rPr lang="ru-RU" sz="1600" b="1" dirty="0"/>
              <a:t>Ленинский район</a:t>
            </a:r>
          </a:p>
          <a:p>
            <a:pPr algn="r"/>
            <a:r>
              <a:rPr lang="ru-RU" sz="1600" dirty="0"/>
              <a:t>- Серебрянский тракт</a:t>
            </a:r>
          </a:p>
          <a:p>
            <a:pPr algn="r"/>
            <a:r>
              <a:rPr lang="ru-RU" sz="1600" dirty="0"/>
              <a:t>- улица Ермака</a:t>
            </a:r>
          </a:p>
          <a:p>
            <a:pPr algn="r"/>
            <a:r>
              <a:rPr lang="ru-RU" sz="1600" dirty="0"/>
              <a:t>- улица Декабристов </a:t>
            </a:r>
          </a:p>
          <a:p>
            <a:pPr algn="r"/>
            <a:r>
              <a:rPr lang="ru-RU" sz="1600" dirty="0"/>
              <a:t>- улица Карла Маркса 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 err="1"/>
              <a:t>Тагилстроевский</a:t>
            </a:r>
            <a:r>
              <a:rPr lang="ru-RU" sz="1600" b="1" dirty="0"/>
              <a:t> район</a:t>
            </a:r>
          </a:p>
          <a:p>
            <a:r>
              <a:rPr lang="ru-RU" sz="1600" dirty="0"/>
              <a:t>- улица Индустриальная </a:t>
            </a:r>
          </a:p>
          <a:p>
            <a:r>
              <a:rPr lang="ru-RU" sz="1600" dirty="0"/>
              <a:t>- улица Монтажников </a:t>
            </a:r>
          </a:p>
          <a:p>
            <a:r>
              <a:rPr lang="ru-RU" sz="1600" dirty="0"/>
              <a:t>- улица Захарова</a:t>
            </a:r>
          </a:p>
          <a:p>
            <a:r>
              <a:rPr lang="ru-RU" sz="1600" dirty="0"/>
              <a:t>- улица </a:t>
            </a:r>
            <a:r>
              <a:rPr lang="ru-RU" sz="1600" dirty="0" err="1"/>
              <a:t>Валегин</a:t>
            </a:r>
            <a:r>
              <a:rPr lang="ru-RU" sz="1600" dirty="0"/>
              <a:t> бор </a:t>
            </a:r>
          </a:p>
          <a:p>
            <a:r>
              <a:rPr lang="ru-RU" sz="1600" dirty="0"/>
              <a:t>- улица </a:t>
            </a:r>
            <a:r>
              <a:rPr lang="ru-RU" sz="1600" dirty="0" err="1"/>
              <a:t>Кушвинская</a:t>
            </a:r>
            <a:r>
              <a:rPr lang="ru-RU" sz="1600" dirty="0"/>
              <a:t> </a:t>
            </a:r>
          </a:p>
          <a:p>
            <a:r>
              <a:rPr lang="ru-RU" sz="1600" dirty="0"/>
              <a:t>- улица Садоводов </a:t>
            </a:r>
          </a:p>
          <a:p>
            <a:r>
              <a:rPr lang="ru-RU" sz="1600" dirty="0" smtClean="0"/>
              <a:t>- улица </a:t>
            </a:r>
            <a:r>
              <a:rPr lang="ru-RU" sz="1600" dirty="0" err="1"/>
              <a:t>Зеленстроевская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- у</a:t>
            </a:r>
            <a:r>
              <a:rPr lang="ru-RU" sz="1600" dirty="0" smtClean="0"/>
              <a:t>лица Коксовая</a:t>
            </a:r>
          </a:p>
          <a:p>
            <a:r>
              <a:rPr lang="ru-RU" sz="1600" smtClean="0"/>
              <a:t>- Октябрьский </a:t>
            </a:r>
            <a:r>
              <a:rPr lang="ru-RU" sz="1600" dirty="0" smtClean="0"/>
              <a:t>проспект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8421330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Отд по работе со СМИ и ИА\Жернакова А.В\_фото\2021_08_16_Встреча на Щорса\IMG_08.jpg" id="2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01" y="3455074"/>
            <a:ext cx="4122571" cy="27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ownloads\225683553_223826266409677_7534204454594783278_n.jpg" id="1027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4177" y="476672"/>
            <a:ext cx="42418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7_27_БКД\2021_07_27_БКД\NTG_5838.jpg"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5074"/>
            <a:ext cx="4254740" cy="28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0\10_2020\2020_10_28_тротуары\2020_10_28_тротуары\NTG_0585.jpg" id="1229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5114"/>
            <a:ext cx="4176464" cy="29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6021288"/>
            <a:ext cx="7473803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Программа ремонта тротуаров</a:t>
            </a:r>
          </a:p>
        </p:txBody>
      </p:sp>
      <p:pic>
        <p:nvPicPr>
          <p:cNvPr descr="C:\Users\upr_inf5\Desktop\ЛОГО_ПНГ.png" id="7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61966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ПРЕЗЕНТАЦИЯ\lFsao8rkYCo.jpg" id="9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" r="-35"/>
          <a:stretch/>
        </p:blipFill>
        <p:spPr bwMode="auto">
          <a:xfrm>
            <a:off x="124088" y="476672"/>
            <a:ext cx="43759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8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2357.jpg" id="1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2" y="476672"/>
            <a:ext cx="43248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2473.jpg" id="11" name="Picture 3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" l="-189" r="41"/>
          <a:stretch/>
        </p:blipFill>
        <p:spPr bwMode="auto">
          <a:xfrm>
            <a:off x="90552" y="3501008"/>
            <a:ext cx="4409440" cy="28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NTG_2445.jpg" id="12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22" y="3446150"/>
            <a:ext cx="4407174" cy="29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66341" y="6021288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Обновление парка общественного транспорта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66270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pr_inf5\Desktop\ЕКБ\NTG_9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001"/>
            <a:ext cx="8964488" cy="59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6341" y="6021288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Строительство</a:t>
            </a:r>
            <a:r>
              <a:rPr lang="en-US" dirty="0" smtClean="0"/>
              <a:t> </a:t>
            </a:r>
            <a:r>
              <a:rPr lang="ru-RU" dirty="0" smtClean="0"/>
              <a:t>дошкольных образовательных учреждений</a:t>
            </a:r>
            <a:endParaRPr lang="ru-RU" dirty="0"/>
          </a:p>
        </p:txBody>
      </p:sp>
      <p:pic>
        <p:nvPicPr>
          <p:cNvPr id="6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4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21\2021_07_07_обезд лагуна и мост\2021_07_07_обезд лагуна и мост\NTG_1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8746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5805264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Строительство моста через </a:t>
            </a:r>
            <a:r>
              <a:rPr lang="ru-RU" b="1" dirty="0" err="1" smtClean="0"/>
              <a:t>Тагильский</a:t>
            </a:r>
            <a:r>
              <a:rPr lang="ru-RU" b="1" dirty="0" smtClean="0"/>
              <a:t> пруд</a:t>
            </a:r>
            <a:endParaRPr lang="ru-RU" b="1" dirty="0"/>
          </a:p>
        </p:txBody>
      </p:sp>
      <p:pic>
        <p:nvPicPr>
          <p:cNvPr id="5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ЕКБ\NTG_3223.jpg" id="1331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42" y="476672"/>
            <a:ext cx="4330346" cy="288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ЕКБ\NTG_9169.jpg" id="1331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303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ЕКБ\NTG_9172.jpg" id="13317" name="Picture 5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7" y="3501008"/>
            <a:ext cx="43303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0526.jpg" id="7" name="Picture 2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" r="-9"/>
          <a:stretch/>
        </p:blipFill>
        <p:spPr bwMode="auto">
          <a:xfrm>
            <a:off x="4634142" y="3501008"/>
            <a:ext cx="43376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5195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1\2021_08_09_Лагуна_коптер и скейт\фото\для интернета\DJI_0080.jpg" id="307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 r="-31"/>
          <a:stretch/>
        </p:blipFill>
        <p:spPr bwMode="auto">
          <a:xfrm>
            <a:off x="4644008" y="3501008"/>
            <a:ext cx="42719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0749.jpg" id="5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5" r="-37"/>
          <a:stretch/>
        </p:blipFill>
        <p:spPr bwMode="auto">
          <a:xfrm>
            <a:off x="243840" y="3501008"/>
            <a:ext cx="4265391" cy="29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0671.jpg" id="6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/>
          <a:stretch/>
        </p:blipFill>
        <p:spPr bwMode="auto">
          <a:xfrm>
            <a:off x="4644006" y="433740"/>
            <a:ext cx="4235834" cy="29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0711.jpg" id="7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2" r="-30"/>
          <a:stretch/>
        </p:blipFill>
        <p:spPr bwMode="auto">
          <a:xfrm>
            <a:off x="243840" y="433739"/>
            <a:ext cx="4265391" cy="29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8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7010" y="6058099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Капитальный ремонт образовательных учреждений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33511171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XXL.jpg" id="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"/>
          <a:stretch/>
        </p:blipFill>
        <p:spPr bwMode="auto">
          <a:xfrm>
            <a:off x="262522" y="3488457"/>
            <a:ext cx="4226717" cy="28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7_15_школа\2021_07_15_школа\NTG_3348.jpg" id="1024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3" y="559530"/>
            <a:ext cx="422302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7_15_школа\2021_07_15_школа\NTG_3498.jpg" id="1024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01" y="559529"/>
            <a:ext cx="422302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0338" y="5951917"/>
            <a:ext cx="4486006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 smtClean="0"/>
              <a:t>Капитальный ремонт школы №23 </a:t>
            </a:r>
            <a:endParaRPr dirty="0"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5661" y="3245"/>
            <a:ext cx="461267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Работы 2021 года</a:t>
            </a:r>
            <a:endParaRPr dirty="0" lang="ru-RU"/>
          </a:p>
        </p:txBody>
      </p:sp>
      <p:pic>
        <p:nvPicPr>
          <p:cNvPr descr="C:\Users\upr_inf5\Desktop\ЛОГО_ПНГ.png" id="11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7_21_сельские территории\2021_07_21_сельские территории\NTG_5122.jpg" id="205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81" y="544620"/>
            <a:ext cx="4245444" cy="28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44412" y="3007800"/>
            <a:ext cx="4495327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dirty="0" lang="ru-RU" smtClean="0"/>
              <a:t>Капитальный ремонт школы №</a:t>
            </a:r>
            <a:r>
              <a:rPr dirty="0" lang="en-US" smtClean="0"/>
              <a:t>12</a:t>
            </a:r>
            <a:r>
              <a:rPr dirty="0" lang="ru-RU" smtClean="0"/>
              <a:t> </a:t>
            </a:r>
            <a:endParaRPr dirty="0"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0338" y="3007800"/>
            <a:ext cx="4486006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 smtClean="0"/>
              <a:t>Капитальный ремонт школы №24 </a:t>
            </a:r>
            <a:endParaRPr dirty="0" lang="ru-RU"/>
          </a:p>
        </p:txBody>
      </p:sp>
      <p:pic>
        <p:nvPicPr>
          <p:cNvPr descr="H:\2021\2021_07_21_сельские территории\2021_07_21_сельские территории\NTG_4921.jpg" id="3" name="Picture 2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12" y="3488457"/>
            <a:ext cx="4245865" cy="28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школы 72_85\IMG_9232.jpg" id="15" name="Picture 2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" r="7"/>
          <a:stretch/>
        </p:blipFill>
        <p:spPr bwMode="auto">
          <a:xfrm>
            <a:off x="4751309" y="3572902"/>
            <a:ext cx="1188843" cy="792202"/>
          </a:xfrm>
          <a:prstGeom prst="rect">
            <a:avLst/>
          </a:prstGeom>
          <a:noFill/>
          <a:ln>
            <a:solidFill>
              <a:srgbClr val="00B050">
                <a:alpha val="8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44412" y="5951917"/>
            <a:ext cx="4495327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dirty="0" lang="ru-RU" smtClean="0"/>
              <a:t>Ремонт школы в Висимо-Уткинске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268621801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0\09_2020\2020_09_25_открытие поля\2020_09_25_открытие поля\NTG_2672.jp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0" y="3500905"/>
            <a:ext cx="4287223" cy="28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DJI_0337.jpg" id="8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" r="-26"/>
          <a:stretch/>
        </p:blipFill>
        <p:spPr bwMode="auto">
          <a:xfrm>
            <a:off x="179512" y="476672"/>
            <a:ext cx="4308667" cy="28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NTG_4634.jpg" id="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62417" cy="28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021288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Строительство спортивных объектов</a:t>
            </a:r>
            <a:endParaRPr dirty="0" lang="ru-RU"/>
          </a:p>
        </p:txBody>
      </p:sp>
      <p:pic>
        <p:nvPicPr>
          <p:cNvPr descr="C:\Users\upr_inf5\Downloads\z4avcZMR21w(1).jpg" id="2050" name="Picture 2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"/>
          <a:stretch/>
        </p:blipFill>
        <p:spPr bwMode="auto">
          <a:xfrm>
            <a:off x="4644008" y="476672"/>
            <a:ext cx="4262417" cy="28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40637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ownloads\IMG_20210816_123713.jpg"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1"/>
          <a:stretch/>
        </p:blipFill>
        <p:spPr bwMode="auto">
          <a:xfrm>
            <a:off x="4716015" y="3501008"/>
            <a:ext cx="4128459" cy="27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9302" y="5926742"/>
            <a:ext cx="446469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dirty="0" lang="ru-RU" smtClean="0"/>
              <a:t>Строительство стадиона школы №13</a:t>
            </a:r>
            <a:endParaRPr dirty="0" lang="ru-RU"/>
          </a:p>
        </p:txBody>
      </p:sp>
      <p:pic>
        <p:nvPicPr>
          <p:cNvPr descr="C:\Users\upr_inf5\Desktop\Вид_на_школу_№9.jpg" id="1027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7" l="-15413" r="-12519"/>
          <a:stretch/>
        </p:blipFill>
        <p:spPr bwMode="auto">
          <a:xfrm>
            <a:off x="251520" y="495127"/>
            <a:ext cx="8659706" cy="28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031805"/>
            <a:ext cx="4487119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dirty="0" lang="ru-RU" smtClean="0"/>
              <a:t>Строительство стадиона школы №</a:t>
            </a:r>
            <a:r>
              <a:rPr dirty="0" lang="en-US" smtClean="0"/>
              <a:t>9</a:t>
            </a:r>
            <a:endParaRPr dirty="0"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5661" y="3245"/>
            <a:ext cx="461267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Работы 2021 года</a:t>
            </a:r>
            <a:endParaRPr dirty="0" lang="ru-RU"/>
          </a:p>
        </p:txBody>
      </p:sp>
      <p:pic>
        <p:nvPicPr>
          <p:cNvPr descr="C:\Users\upr_inf5\Desktop\ЛОГО_ПНГ.png" id="11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ownloads\IMG_20210816_123652.jpg" id="2051" name="Picture 3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2"/>
          <a:stretch/>
        </p:blipFill>
        <p:spPr bwMode="auto">
          <a:xfrm>
            <a:off x="251521" y="3501008"/>
            <a:ext cx="4178704" cy="27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58868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ПРЕЗЕНТАЦИЯ\парк победы_экопарк_9поселок\NTG_1841.jpg" id="55301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" r="27"/>
          <a:stretch/>
        </p:blipFill>
        <p:spPr bwMode="auto">
          <a:xfrm>
            <a:off x="4639682" y="3501008"/>
            <a:ext cx="4204373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NTG_1508.jpg" id="1536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1" y="556880"/>
            <a:ext cx="4204373" cy="28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NTG_1324.jpg" id="55300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" r="48"/>
          <a:stretch/>
        </p:blipFill>
        <p:spPr bwMode="auto">
          <a:xfrm>
            <a:off x="324136" y="574643"/>
            <a:ext cx="4175856" cy="27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NTG_1292.jpg" id="15363" name="Picture 3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 bwMode="auto">
          <a:xfrm>
            <a:off x="324136" y="3495323"/>
            <a:ext cx="4175856" cy="2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093296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Парк Победы </a:t>
            </a:r>
            <a:r>
              <a:rPr dirty="0" lang="ru-RU"/>
              <a:t>на ГГМ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5661" y="214603"/>
            <a:ext cx="4612678" cy="561966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С 2017 по 2020 год обустроено</a:t>
            </a:r>
            <a:br>
              <a:rPr dirty="0" lang="ru-RU" smtClean="0"/>
            </a:br>
            <a:r>
              <a:rPr dirty="0" lang="ru-RU" smtClean="0"/>
              <a:t> 9 общественных территорий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817480127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1\2021_05_14_посадка\2021_05_14_посадка\NTG_2225.jpg" id="61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1" y="3501008"/>
            <a:ext cx="4242699" cy="28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NTG_8497.jpg" id="5632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23" y="480310"/>
            <a:ext cx="4320365" cy="28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NTG_8625.jpg" id="56324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r="16"/>
          <a:stretch/>
        </p:blipFill>
        <p:spPr bwMode="auto">
          <a:xfrm>
            <a:off x="284177" y="3501008"/>
            <a:ext cx="422718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DJI_0846.jpg" id="56322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/>
        </p:blipFill>
        <p:spPr bwMode="auto">
          <a:xfrm>
            <a:off x="284177" y="475994"/>
            <a:ext cx="4222032" cy="28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237312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ru-RU" smtClean="0"/>
              <a:t>Экопарк</a:t>
            </a:r>
            <a:r>
              <a:rPr dirty="0" lang="ru-RU" smtClean="0"/>
              <a:t> «</a:t>
            </a:r>
            <a:r>
              <a:rPr dirty="0" err="1" lang="ru-RU" smtClean="0"/>
              <a:t>Муринские</a:t>
            </a:r>
            <a:r>
              <a:rPr dirty="0" lang="ru-RU" smtClean="0"/>
              <a:t> пруды»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912023622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0\04_2020\2020_04_27_дворы\для интернета\9 поселок\NTG_2967.jpg" id="3075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/>
          <a:stretch/>
        </p:blipFill>
        <p:spPr bwMode="auto">
          <a:xfrm>
            <a:off x="251519" y="3511241"/>
            <a:ext cx="4239871" cy="29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0\04_2020\2020_04_27_дворы\для интернета\9 поселок\NTG_2957.jpg"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245"/>
            <a:ext cx="4252407" cy="283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b30d8092246b02a15d5bc3c99a809a00.jpg" id="54275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" l="-2748" r="45"/>
          <a:stretch/>
        </p:blipFill>
        <p:spPr bwMode="auto">
          <a:xfrm>
            <a:off x="4539303" y="404664"/>
            <a:ext cx="4353177" cy="289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8507d9c1774580de60a53b2563f7f9fa.jpg" id="54277" name="Picture 5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" r="49"/>
          <a:stretch/>
        </p:blipFill>
        <p:spPr bwMode="auto">
          <a:xfrm>
            <a:off x="4665125" y="3494045"/>
            <a:ext cx="4443379" cy="29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165304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Многофункциональная площадка. Микрорайон 9-й поселок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902670100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ПРЕЗЕНТАЦИЯ\парк победы_экопарк_9поселок\IMG_32.jpg" id="5325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4329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IMG_41.jpg" id="5325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868"/>
            <a:ext cx="43248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IMG_26.jpg" id="53251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/>
          <a:stretch/>
        </p:blipFill>
        <p:spPr bwMode="auto">
          <a:xfrm>
            <a:off x="323528" y="3501008"/>
            <a:ext cx="418571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парк победы_экопарк_9поселок\IMG_01.jpg" id="5325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61133" cy="29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165304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Площадь на улице Зари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3218575978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1\2021_08_11_Встреча с жителями Ленрайона\2021_08_11_Встреча с жителями Ленрайона\NTG_0406.jpg" id="1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548679"/>
            <a:ext cx="4213196" cy="28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5661" y="3245"/>
            <a:ext cx="4612678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Работы 2021 года.</a:t>
            </a:r>
            <a:endParaRPr dirty="0" lang="ru-RU"/>
          </a:p>
        </p:txBody>
      </p:sp>
      <p:pic>
        <p:nvPicPr>
          <p:cNvPr descr="H:\2021\2021_07_05_Рандеву и потоп\2021_07_05_Рандеву и потоп\NTG_0596.jpg" id="1126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79"/>
            <a:ext cx="4248323" cy="28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Y:\Отд по работе со СМИ и ИА\ПРЕСС-СЛУЖБА\Швайбович\фото Лесопарк, Танкостроителей\Танкостроителей (12.05.2021)\20210512_211456.jpg" id="11269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" r="-38"/>
          <a:stretch/>
        </p:blipFill>
        <p:spPr bwMode="auto">
          <a:xfrm>
            <a:off x="5666650" y="3545947"/>
            <a:ext cx="3225681" cy="254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996952"/>
            <a:ext cx="3052825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Сквер за ДК «Юбилейный»</a:t>
            </a:r>
            <a:endParaRPr dirty="0"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2143" y="5995567"/>
            <a:ext cx="3052825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Площадь Танкостроителей</a:t>
            </a:r>
            <a:endParaRPr dirty="0"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50907" y="2996952"/>
            <a:ext cx="4494062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Сквер у медицинского колледжа</a:t>
            </a:r>
            <a:endParaRPr dirty="0" lang="ru-RU"/>
          </a:p>
        </p:txBody>
      </p:sp>
      <p:pic>
        <p:nvPicPr>
          <p:cNvPr descr="C:\Users\upr_inf5\Desktop\ЛОГО_ПНГ.png" id="14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3" y="3545947"/>
            <a:ext cx="2059851" cy="2746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/>
        </p:blipFill>
        <p:spPr>
          <a:xfrm>
            <a:off x="2551399" y="3545949"/>
            <a:ext cx="2932191" cy="27633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995567"/>
            <a:ext cx="5483590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Пихтовые горы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36193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21\2021_07_07_обезд лагуна и мост\2021_07_07_обезд лагуна и мост\NTG_1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411"/>
            <a:ext cx="4392488" cy="29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2021\2021_05_12_МОСТ ГГМ\для интернета\IMG_9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1539"/>
            <a:ext cx="4392488" cy="29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2021\2021_05_12_МОСТ ГГМ\для интернета\DJI_01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51539"/>
            <a:ext cx="4392488" cy="29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:\2021\2021_05_12_МОСТ ГГМ\для интернета\DJI_01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03" y="431595"/>
            <a:ext cx="4392488" cy="29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2021\2021_07_07_семья_народный_дворы\2021_07_07_семья_народный_дворы\NTG_2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6261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6021288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дворовых территорий</a:t>
            </a:r>
            <a:endParaRPr lang="ru-RU" dirty="0"/>
          </a:p>
        </p:txBody>
      </p:sp>
      <p:pic>
        <p:nvPicPr>
          <p:cNvPr id="5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5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pr_inf5\Desktop\ПРЕЗЕНТАЦИЯ\дворы\NTG_1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87" y="3501008"/>
            <a:ext cx="4241893" cy="28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pr_inf5\Desktop\ПРЕЗЕНТАЦИЯ\дворы\NTG_1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282068" cy="28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pr_inf5\Desktop\ПРЕЗЕНТАЦИЯ\дворы\NTG_0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52"/>
            <a:ext cx="4320480" cy="28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pr_inf5\Desktop\ПРЕЗЕНТАЦИЯ\дворы\NTG_7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3" y="479552"/>
            <a:ext cx="4322515" cy="28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59037" y="2993984"/>
            <a:ext cx="4621475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Дворовая территория по улице Ермака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72845"/>
            <a:ext cx="5508103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Дворовая территория по ул. </a:t>
            </a:r>
            <a:r>
              <a:rPr lang="ru-RU" dirty="0" err="1" smtClean="0"/>
              <a:t>Выйская</a:t>
            </a:r>
            <a:r>
              <a:rPr lang="ru-RU" dirty="0" smtClean="0"/>
              <a:t>/В. Черепанова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3627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1\2021_07_13_Дом на Вогульской\для интернета\DJI_0067.jpg"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r="39"/>
          <a:stretch/>
        </p:blipFill>
        <p:spPr bwMode="auto">
          <a:xfrm>
            <a:off x="284177" y="548680"/>
            <a:ext cx="87577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4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6093296"/>
            <a:ext cx="79058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Капитальный ремонт МКД.</a:t>
            </a:r>
            <a:r>
              <a:rPr dirty="0" lang="en-US" smtClean="0"/>
              <a:t> </a:t>
            </a:r>
            <a:r>
              <a:rPr dirty="0" lang="ru-RU" smtClean="0"/>
              <a:t>С 2015 по 2020 год отремонтировано 349 домов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597724285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IMG_8393.jpg" id="614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/>
          <a:stretch/>
        </p:blipFill>
        <p:spPr bwMode="auto">
          <a:xfrm>
            <a:off x="251520" y="477981"/>
            <a:ext cx="4198559" cy="28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IMG_8514.jpg" id="614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 r="7"/>
          <a:stretch/>
        </p:blipFill>
        <p:spPr bwMode="auto">
          <a:xfrm>
            <a:off x="4644008" y="3501008"/>
            <a:ext cx="4320480" cy="28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IMG_8363.jpg" id="6148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 bwMode="auto">
          <a:xfrm>
            <a:off x="251520" y="3501008"/>
            <a:ext cx="4229039" cy="28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IMG_8391.jpg" id="6149" name="Picture 5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/>
          <a:stretch/>
        </p:blipFill>
        <p:spPr bwMode="auto">
          <a:xfrm>
            <a:off x="4661584" y="469898"/>
            <a:ext cx="4230896" cy="28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093296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Капитальный ремонт МКД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395290175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NTG_1921.jpg" id="11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/>
        </p:blipFill>
        <p:spPr bwMode="auto">
          <a:xfrm>
            <a:off x="4692941" y="3501008"/>
            <a:ext cx="4200336" cy="28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DJI_0001.jpg" id="4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" r="72"/>
          <a:stretch/>
        </p:blipFill>
        <p:spPr bwMode="auto">
          <a:xfrm>
            <a:off x="293328" y="505392"/>
            <a:ext cx="4206664" cy="2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NTG_6929.jpg" id="6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7" y="3501008"/>
            <a:ext cx="42230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7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9832" y="6093296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Программа переселения из аварийного жилья</a:t>
            </a:r>
            <a:endParaRPr dirty="0" lang="ru-RU"/>
          </a:p>
        </p:txBody>
      </p:sp>
      <p:pic>
        <p:nvPicPr>
          <p:cNvPr descr="C:\Users\upr_inf5\Desktop\DJI_0445.jpg" id="10" name="Picture 3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37" y="505393"/>
            <a:ext cx="4279344" cy="2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11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21\2021_07_09_дом на новострое\2021_07_09_дом на новострое\NTG_2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1" y="548680"/>
            <a:ext cx="42230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2021\2021_07_09_дом на новострое\2021_07_09_дом на новострое\NTG_2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2" y="3531434"/>
            <a:ext cx="42230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2021\2021_07_09_дом на новострое\2021_07_09_дом на новострое\NTG_24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3529000"/>
            <a:ext cx="42230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2021\2021_07_09_дом на новострое\2021_07_09_дом на новострое\NTG_24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96" y="548680"/>
            <a:ext cx="42230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093296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Новый дом на ул. </a:t>
            </a:r>
            <a:r>
              <a:rPr lang="ru-RU" dirty="0" err="1" smtClean="0"/>
              <a:t>Новострой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35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2020\04_2020\2020_04_07_Ремонт путейи гвардейская\2020_04_07_Ремонт путейи гвардейская\NTG_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53"/>
            <a:ext cx="4320480" cy="28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2020\04_2020\2020_04_07_Ремонт путейи гвардейская\2020_04_07_Ремонт путейи гвардейская\NTG_0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553"/>
            <a:ext cx="4320480" cy="28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2020\10_2020\2020_10_30_дом на гвардейской\2020_10_30_дом на гвардейской\NTG_15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01008"/>
            <a:ext cx="4320480" cy="28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:\2020\10_2020\2020_10_30_дом на гвардейской\2020_10_30_дом на гвардейской\NTG_16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21" y="3518325"/>
            <a:ext cx="4305267" cy="28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9832" y="6093296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на ул. Гвардейская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930901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0\10_2020\2020_10_12_подсветка домов\для интернета\NTG_6174.jpg" id="102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3511422"/>
            <a:ext cx="4207366" cy="27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0\10_2020\2020_10_12_подсветка домов\для интернета\NTG_6204.jpg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07366" cy="27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5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ИЗОБРАЖЕНИЯ\11_2019\2019_11_25_Светлый город\2019_11_25_Светлый город\IMG_6520.jpg" id="14338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" r="-33" t="-865"/>
          <a:stretch/>
        </p:blipFill>
        <p:spPr bwMode="auto">
          <a:xfrm>
            <a:off x="4644007" y="547647"/>
            <a:ext cx="4207367" cy="27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6190199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Программа «Светлый город»</a:t>
            </a:r>
            <a:endParaRPr dirty="0" lang="ru-RU"/>
          </a:p>
        </p:txBody>
      </p:sp>
      <p:pic>
        <p:nvPicPr>
          <p:cNvPr descr="H:\2020\10_2020\2020_10_12_подсветка домов\для интернета\DJI_0003.jpg" id="102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" y="547646"/>
            <a:ext cx="4207365" cy="28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84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Черноисточинск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pr_inf5\Desktop\DJI_0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8648"/>
            <a:ext cx="8496944" cy="56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6040142"/>
            <a:ext cx="781236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«Чистая вода». </a:t>
            </a:r>
            <a:r>
              <a:rPr lang="ru-RU" dirty="0" smtClean="0"/>
              <a:t>Проектирование станции водоподготовки «Южная»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14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177" y="6040142"/>
            <a:ext cx="8859823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Строительство пульпопровода для очистки донных отложений </a:t>
            </a:r>
            <a:r>
              <a:rPr lang="ru-RU" sz="1600" dirty="0" err="1" smtClean="0"/>
              <a:t>Черноисточинского</a:t>
            </a:r>
            <a:r>
              <a:rPr lang="ru-RU" sz="1600" dirty="0" smtClean="0"/>
              <a:t> водохранилища</a:t>
            </a:r>
            <a:endParaRPr lang="ru-RU" sz="1600" dirty="0"/>
          </a:p>
        </p:txBody>
      </p:sp>
      <p:pic>
        <p:nvPicPr>
          <p:cNvPr id="5122" name="Picture 2" descr="C:\Users\upr_inf5\Desktop\AVDxU_ObHy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8" y="1405670"/>
            <a:ext cx="3143791" cy="38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pr_inf5\Desktop\bW5P4n7g8w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19" y="1405670"/>
            <a:ext cx="2148966" cy="38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pr_inf5\Desktop\SWFjEU9vpV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67" y="1405670"/>
            <a:ext cx="3172113" cy="38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75313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1\2021_08_16_Совещание и драмтеатр\2021_08_16_Совещание и драмтеатр\DJI_0144.jp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6" y="548680"/>
            <a:ext cx="42166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8_16_Совещание и драмтеатр\2021_08_16_Совещание и драмтеатр\DJI_0149.jpg" id="3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6" y="548004"/>
            <a:ext cx="4217700" cy="28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8_17_мост\для интернета\DJI_0006.jpg" id="4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8" y="3470838"/>
            <a:ext cx="4261984" cy="28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8_17_мост\для интернета\DJI_0022.jpg" id="5" name="Picture 3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" r="6"/>
          <a:stretch/>
        </p:blipFill>
        <p:spPr bwMode="auto">
          <a:xfrm>
            <a:off x="4657456" y="3470838"/>
            <a:ext cx="4261985" cy="28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2" y="5960484"/>
            <a:ext cx="4623504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Свердловское шоссе</a:t>
            </a:r>
            <a:endParaRPr b="1" dirty="0"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996952"/>
            <a:ext cx="4499992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ГГМ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32376876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ЛЕТНОЕ ДЕЛО\2020_04_12_Город в ночи\для интернета\DJI_0144.jpg" id="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 bwMode="auto">
          <a:xfrm>
            <a:off x="3666930" y="0"/>
            <a:ext cx="5477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5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4" y="1124744"/>
            <a:ext cx="3955966" cy="53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429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21\2021_08_09_Лагуна_коптер и скейт\фото\для интернета\DJI_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6" y="548680"/>
            <a:ext cx="86496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6021288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Тагильская</a:t>
            </a:r>
            <a:r>
              <a:rPr lang="ru-RU" b="1" dirty="0" smtClean="0"/>
              <a:t> лагуна-2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03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1\2021_08_06_губернатор\2021_08_06_губернатор\NTG_8183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7" y="499344"/>
            <a:ext cx="4261009" cy="28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8_06_губернатор\2021_08_06_губернатор\NTG_8181.jpg" id="2053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2230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8_09_Лагуна_коптер и скейт\фото\для интернета\DJI_0055.jpg" id="2055" name="Picture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99343"/>
            <a:ext cx="4248471" cy="28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8_09_Лагуна_коптер и скейт\фото\для интернета\IMG_0229.jpg" id="1027" name="Picture 3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" r="29"/>
          <a:stretch/>
        </p:blipFill>
        <p:spPr bwMode="auto">
          <a:xfrm>
            <a:off x="4644008" y="3501008"/>
            <a:ext cx="42484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7243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pr_inf5\Desktop\ПРЕЗЕНТАЦИЯ\index1.jpg" id="4" name="Picture 5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" l="-307"/>
          <a:stretch/>
        </p:blipFill>
        <p:spPr bwMode="auto">
          <a:xfrm>
            <a:off x="4688928" y="3501009"/>
            <a:ext cx="4237453" cy="27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index.jpg" id="5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r="-11"/>
          <a:stretch/>
        </p:blipFill>
        <p:spPr bwMode="auto">
          <a:xfrm>
            <a:off x="233452" y="508000"/>
            <a:ext cx="4239260" cy="28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index2.jpg" id="6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" r="-23"/>
          <a:stretch/>
        </p:blipFill>
        <p:spPr bwMode="auto">
          <a:xfrm>
            <a:off x="251697" y="3492089"/>
            <a:ext cx="4221015" cy="28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ПРЕЗЕНТАЦИЯ\index3.jpg" id="7" name="Picture 4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r="42"/>
          <a:stretch/>
        </p:blipFill>
        <p:spPr bwMode="auto">
          <a:xfrm>
            <a:off x="4688928" y="508000"/>
            <a:ext cx="4237453" cy="28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8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9832" y="6021288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Проект капитального ремонта </a:t>
            </a:r>
            <a:r>
              <a:rPr b="1" dirty="0" lang="ru-RU"/>
              <a:t>ГДТЮ</a:t>
            </a:r>
          </a:p>
        </p:txBody>
      </p:sp>
    </p:spTree>
    <p:extLst>
      <p:ext uri="{BB962C8B-B14F-4D97-AF65-F5344CB8AC3E}">
        <p14:creationId xmlns:p14="http://schemas.microsoft.com/office/powerpoint/2010/main" val="393785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2021\2021_07_14_Мост на циолковского\квадро\для интернета\DJI_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96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pr_inf5\Desktop\ЛОГО_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6021288"/>
            <a:ext cx="6105651" cy="360040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Мостовой переход на улице Циолковского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2485378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2021\2021_08_16_Совещание и драмтеатр\2021_08_16_Совещание и драмтеатр\DJI_0198.jpg" id="2050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8" y="623054"/>
            <a:ext cx="4105013" cy="27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7_14_Мост на циолковского\2021_07_14_Мост на циолковского\DJI_0072.jpg" id="409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7" y="3473771"/>
            <a:ext cx="4261984" cy="28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:\2021\2021_07_14_Мост на циолковского\2021_07_14_Мост на циолковского\NTG_2855.jpg" id="4101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5505"/>
            <a:ext cx="4261984" cy="28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esktop\ЛОГО_ПНГ.png" id="6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" y="188640"/>
            <a:ext cx="864096" cy="1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ownloads\WhatsApp Image 2021-08-11 at 09.06.16(1).jpeg" id="2" name="Picture 2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4" r="-54" t="-106"/>
          <a:stretch/>
        </p:blipFill>
        <p:spPr bwMode="auto">
          <a:xfrm>
            <a:off x="4644008" y="3533437"/>
            <a:ext cx="1401192" cy="27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pr_inf5\Downloads\WhatsApp Image 2021-08-11 at 09.06.16.jpeg" id="3" name="Picture 3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 r="-52"/>
          <a:stretch/>
        </p:blipFill>
        <p:spPr bwMode="auto">
          <a:xfrm>
            <a:off x="6156176" y="3542228"/>
            <a:ext cx="2749816" cy="27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99990" y="6021288"/>
            <a:ext cx="4665493" cy="504056"/>
          </a:xfrm>
          <a:prstGeom prst="rect">
            <a:avLst/>
          </a:prstGeom>
          <a:solidFill>
            <a:srgbClr val="27A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/>
              <a:t>Рельсы 1943 и 1945 </a:t>
            </a:r>
            <a:r>
              <a:rPr dirty="0" err="1" lang="ru-RU" smtClean="0"/>
              <a:t>гг</a:t>
            </a:r>
            <a:r>
              <a:rPr dirty="0" lang="ru-RU" smtClean="0"/>
              <a:t>, найденные при реконструкции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674330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2975</TotalTime>
  <Words>277</Words>
  <Application>Microsoft Office PowerPoint</Application>
  <PresentationFormat>Экран (4:3)</PresentationFormat>
  <Paragraphs>127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Черноисточинск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докладу Главы</dc:title>
  <dc:creator>Новикова Н. М.</dc:creator>
  <cp:lastModifiedBy>Григорьева А.Б.</cp:lastModifiedBy>
  <cp:revision>419</cp:revision>
  <cp:lastPrinted>2021-06-18T05:11:02Z</cp:lastPrinted>
  <dcterms:created xsi:type="dcterms:W3CDTF">2021-06-17T12:09:03Z</dcterms:created>
  <dcterms:modified xsi:type="dcterms:W3CDTF">2021-08-30T04:23:37Z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7148370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